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62" r:id="rId6"/>
    <p:sldId id="259" r:id="rId7"/>
    <p:sldId id="261"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0" d="100"/>
          <a:sy n="80" d="100"/>
        </p:scale>
        <p:origin x="68" y="1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D4670D-AC17-4D50-91E9-0E973F32FB36}" type="datetimeFigureOut">
              <a:rPr lang="en-US" smtClean="0"/>
              <a:t>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C0F6D1-A1CD-425F-9537-14E8E2FC079C}" type="slidenum">
              <a:rPr lang="en-US" smtClean="0"/>
              <a:t>‹#›</a:t>
            </a:fld>
            <a:endParaRPr lang="en-US"/>
          </a:p>
        </p:txBody>
      </p:sp>
    </p:spTree>
    <p:extLst>
      <p:ext uri="{BB962C8B-B14F-4D97-AF65-F5344CB8AC3E}">
        <p14:creationId xmlns:p14="http://schemas.microsoft.com/office/powerpoint/2010/main" val="3110175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D4670D-AC17-4D50-91E9-0E973F32FB36}" type="datetimeFigureOut">
              <a:rPr lang="en-US" smtClean="0"/>
              <a:t>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C0F6D1-A1CD-425F-9537-14E8E2FC079C}" type="slidenum">
              <a:rPr lang="en-US" smtClean="0"/>
              <a:t>‹#›</a:t>
            </a:fld>
            <a:endParaRPr lang="en-US"/>
          </a:p>
        </p:txBody>
      </p:sp>
    </p:spTree>
    <p:extLst>
      <p:ext uri="{BB962C8B-B14F-4D97-AF65-F5344CB8AC3E}">
        <p14:creationId xmlns:p14="http://schemas.microsoft.com/office/powerpoint/2010/main" val="1365565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D4670D-AC17-4D50-91E9-0E973F32FB36}" type="datetimeFigureOut">
              <a:rPr lang="en-US" smtClean="0"/>
              <a:t>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C0F6D1-A1CD-425F-9537-14E8E2FC079C}" type="slidenum">
              <a:rPr lang="en-US" smtClean="0"/>
              <a:t>‹#›</a:t>
            </a:fld>
            <a:endParaRPr lang="en-US"/>
          </a:p>
        </p:txBody>
      </p:sp>
    </p:spTree>
    <p:extLst>
      <p:ext uri="{BB962C8B-B14F-4D97-AF65-F5344CB8AC3E}">
        <p14:creationId xmlns:p14="http://schemas.microsoft.com/office/powerpoint/2010/main" val="3945066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D4670D-AC17-4D50-91E9-0E973F32FB36}" type="datetimeFigureOut">
              <a:rPr lang="en-US" smtClean="0"/>
              <a:t>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C0F6D1-A1CD-425F-9537-14E8E2FC079C}" type="slidenum">
              <a:rPr lang="en-US" smtClean="0"/>
              <a:t>‹#›</a:t>
            </a:fld>
            <a:endParaRPr lang="en-US"/>
          </a:p>
        </p:txBody>
      </p:sp>
    </p:spTree>
    <p:extLst>
      <p:ext uri="{BB962C8B-B14F-4D97-AF65-F5344CB8AC3E}">
        <p14:creationId xmlns:p14="http://schemas.microsoft.com/office/powerpoint/2010/main" val="867505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D4670D-AC17-4D50-91E9-0E973F32FB36}" type="datetimeFigureOut">
              <a:rPr lang="en-US" smtClean="0"/>
              <a:t>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C0F6D1-A1CD-425F-9537-14E8E2FC079C}" type="slidenum">
              <a:rPr lang="en-US" smtClean="0"/>
              <a:t>‹#›</a:t>
            </a:fld>
            <a:endParaRPr lang="en-US"/>
          </a:p>
        </p:txBody>
      </p:sp>
    </p:spTree>
    <p:extLst>
      <p:ext uri="{BB962C8B-B14F-4D97-AF65-F5344CB8AC3E}">
        <p14:creationId xmlns:p14="http://schemas.microsoft.com/office/powerpoint/2010/main" val="1953541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D4670D-AC17-4D50-91E9-0E973F32FB36}" type="datetimeFigureOut">
              <a:rPr lang="en-US" smtClean="0"/>
              <a:t>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C0F6D1-A1CD-425F-9537-14E8E2FC079C}" type="slidenum">
              <a:rPr lang="en-US" smtClean="0"/>
              <a:t>‹#›</a:t>
            </a:fld>
            <a:endParaRPr lang="en-US"/>
          </a:p>
        </p:txBody>
      </p:sp>
    </p:spTree>
    <p:extLst>
      <p:ext uri="{BB962C8B-B14F-4D97-AF65-F5344CB8AC3E}">
        <p14:creationId xmlns:p14="http://schemas.microsoft.com/office/powerpoint/2010/main" val="1878964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D4670D-AC17-4D50-91E9-0E973F32FB36}" type="datetimeFigureOut">
              <a:rPr lang="en-US" smtClean="0"/>
              <a:t>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C0F6D1-A1CD-425F-9537-14E8E2FC079C}" type="slidenum">
              <a:rPr lang="en-US" smtClean="0"/>
              <a:t>‹#›</a:t>
            </a:fld>
            <a:endParaRPr lang="en-US"/>
          </a:p>
        </p:txBody>
      </p:sp>
    </p:spTree>
    <p:extLst>
      <p:ext uri="{BB962C8B-B14F-4D97-AF65-F5344CB8AC3E}">
        <p14:creationId xmlns:p14="http://schemas.microsoft.com/office/powerpoint/2010/main" val="3077960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D4670D-AC17-4D50-91E9-0E973F32FB36}" type="datetimeFigureOut">
              <a:rPr lang="en-US" smtClean="0"/>
              <a:t>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C0F6D1-A1CD-425F-9537-14E8E2FC079C}" type="slidenum">
              <a:rPr lang="en-US" smtClean="0"/>
              <a:t>‹#›</a:t>
            </a:fld>
            <a:endParaRPr lang="en-US"/>
          </a:p>
        </p:txBody>
      </p:sp>
    </p:spTree>
    <p:extLst>
      <p:ext uri="{BB962C8B-B14F-4D97-AF65-F5344CB8AC3E}">
        <p14:creationId xmlns:p14="http://schemas.microsoft.com/office/powerpoint/2010/main" val="4288911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D4670D-AC17-4D50-91E9-0E973F32FB36}" type="datetimeFigureOut">
              <a:rPr lang="en-US" smtClean="0"/>
              <a:t>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C0F6D1-A1CD-425F-9537-14E8E2FC079C}" type="slidenum">
              <a:rPr lang="en-US" smtClean="0"/>
              <a:t>‹#›</a:t>
            </a:fld>
            <a:endParaRPr lang="en-US"/>
          </a:p>
        </p:txBody>
      </p:sp>
    </p:spTree>
    <p:extLst>
      <p:ext uri="{BB962C8B-B14F-4D97-AF65-F5344CB8AC3E}">
        <p14:creationId xmlns:p14="http://schemas.microsoft.com/office/powerpoint/2010/main" val="1358598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D4670D-AC17-4D50-91E9-0E973F32FB36}" type="datetimeFigureOut">
              <a:rPr lang="en-US" smtClean="0"/>
              <a:t>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C0F6D1-A1CD-425F-9537-14E8E2FC079C}" type="slidenum">
              <a:rPr lang="en-US" smtClean="0"/>
              <a:t>‹#›</a:t>
            </a:fld>
            <a:endParaRPr lang="en-US"/>
          </a:p>
        </p:txBody>
      </p:sp>
    </p:spTree>
    <p:extLst>
      <p:ext uri="{BB962C8B-B14F-4D97-AF65-F5344CB8AC3E}">
        <p14:creationId xmlns:p14="http://schemas.microsoft.com/office/powerpoint/2010/main" val="572063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D4670D-AC17-4D50-91E9-0E973F32FB36}" type="datetimeFigureOut">
              <a:rPr lang="en-US" smtClean="0"/>
              <a:t>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C0F6D1-A1CD-425F-9537-14E8E2FC079C}" type="slidenum">
              <a:rPr lang="en-US" smtClean="0"/>
              <a:t>‹#›</a:t>
            </a:fld>
            <a:endParaRPr lang="en-US"/>
          </a:p>
        </p:txBody>
      </p:sp>
    </p:spTree>
    <p:extLst>
      <p:ext uri="{BB962C8B-B14F-4D97-AF65-F5344CB8AC3E}">
        <p14:creationId xmlns:p14="http://schemas.microsoft.com/office/powerpoint/2010/main" val="2304158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D4670D-AC17-4D50-91E9-0E973F32FB36}" type="datetimeFigureOut">
              <a:rPr lang="en-US" smtClean="0"/>
              <a:t>1/8/2020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C0F6D1-A1CD-425F-9537-14E8E2FC079C}" type="slidenum">
              <a:rPr lang="en-US" smtClean="0"/>
              <a:t>‹#›</a:t>
            </a:fld>
            <a:endParaRPr lang="en-US"/>
          </a:p>
        </p:txBody>
      </p:sp>
    </p:spTree>
    <p:extLst>
      <p:ext uri="{BB962C8B-B14F-4D97-AF65-F5344CB8AC3E}">
        <p14:creationId xmlns:p14="http://schemas.microsoft.com/office/powerpoint/2010/main" val="8526557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Patterns to KNOW</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112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Sentinel Logic</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Priming input</a:t>
            </a:r>
          </a:p>
          <a:p>
            <a:pPr marL="514350" indent="-514350">
              <a:buFont typeface="+mj-lt"/>
              <a:buAutoNum type="arabicPeriod"/>
            </a:pPr>
            <a:r>
              <a:rPr lang="en-US" dirty="0" smtClean="0"/>
              <a:t>While input does NOT meet sentinel condition </a:t>
            </a:r>
          </a:p>
          <a:p>
            <a:pPr marL="514350" indent="-514350">
              <a:buFont typeface="+mj-lt"/>
              <a:buAutoNum type="arabicPeriod"/>
            </a:pPr>
            <a:r>
              <a:rPr lang="en-US" dirty="0"/>
              <a:t> </a:t>
            </a:r>
            <a:r>
              <a:rPr lang="en-US" dirty="0" smtClean="0"/>
              <a:t>         Do processing of valid input</a:t>
            </a:r>
          </a:p>
          <a:p>
            <a:pPr marL="514350" indent="-514350">
              <a:buFont typeface="+mj-lt"/>
              <a:buAutoNum type="arabicPeriod"/>
            </a:pPr>
            <a:r>
              <a:rPr lang="en-US" dirty="0"/>
              <a:t> </a:t>
            </a:r>
            <a:r>
              <a:rPr lang="en-US" dirty="0" smtClean="0"/>
              <a:t>         Input again</a:t>
            </a:r>
          </a:p>
          <a:p>
            <a:pPr marL="0" indent="0">
              <a:buNone/>
            </a:pPr>
            <a:endParaRPr lang="en-US" dirty="0"/>
          </a:p>
        </p:txBody>
      </p:sp>
    </p:spTree>
    <p:extLst>
      <p:ext uri="{BB962C8B-B14F-4D97-AF65-F5344CB8AC3E}">
        <p14:creationId xmlns:p14="http://schemas.microsoft.com/office/powerpoint/2010/main" val="21369855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Input (data) validation</a:t>
            </a:r>
            <a:endParaRPr lang="en-US" dirty="0"/>
          </a:p>
        </p:txBody>
      </p:sp>
      <p:sp>
        <p:nvSpPr>
          <p:cNvPr id="3" name="Content Placeholder 2"/>
          <p:cNvSpPr>
            <a:spLocks noGrp="1"/>
          </p:cNvSpPr>
          <p:nvPr>
            <p:ph idx="1"/>
          </p:nvPr>
        </p:nvSpPr>
        <p:spPr/>
        <p:txBody>
          <a:bodyPr/>
          <a:lstStyle/>
          <a:p>
            <a:r>
              <a:rPr lang="en-US" dirty="0" smtClean="0"/>
              <a:t>Very similar to sentinel logic</a:t>
            </a:r>
          </a:p>
          <a:p>
            <a:r>
              <a:rPr lang="en-US" dirty="0" smtClean="0"/>
              <a:t>The difference is in the meaning – “loop while data is BAD”, where Sentinel Logic is “loop while data is GOOD”</a:t>
            </a:r>
          </a:p>
          <a:p>
            <a:pPr marL="514350" indent="-514350">
              <a:buFont typeface="+mj-lt"/>
              <a:buAutoNum type="arabicPeriod"/>
            </a:pPr>
            <a:r>
              <a:rPr lang="en-US" dirty="0" smtClean="0"/>
              <a:t>Priming </a:t>
            </a:r>
            <a:r>
              <a:rPr lang="en-US" dirty="0"/>
              <a:t>input</a:t>
            </a:r>
          </a:p>
          <a:p>
            <a:pPr marL="514350" indent="-514350">
              <a:buFont typeface="+mj-lt"/>
              <a:buAutoNum type="arabicPeriod"/>
            </a:pPr>
            <a:r>
              <a:rPr lang="en-US" dirty="0"/>
              <a:t>While input does NOT meet </a:t>
            </a:r>
            <a:r>
              <a:rPr lang="en-US" dirty="0" smtClean="0"/>
              <a:t>valid data criteria </a:t>
            </a:r>
            <a:endParaRPr lang="en-US" dirty="0"/>
          </a:p>
          <a:p>
            <a:pPr marL="514350" indent="-514350">
              <a:buFont typeface="+mj-lt"/>
              <a:buAutoNum type="arabicPeriod"/>
            </a:pPr>
            <a:r>
              <a:rPr lang="en-US" dirty="0"/>
              <a:t>         </a:t>
            </a:r>
            <a:r>
              <a:rPr lang="en-US" dirty="0" smtClean="0"/>
              <a:t> Report invalid data to user</a:t>
            </a:r>
            <a:endParaRPr lang="en-US" dirty="0"/>
          </a:p>
          <a:p>
            <a:pPr marL="514350" indent="-514350">
              <a:buFont typeface="+mj-lt"/>
              <a:buAutoNum type="arabicPeriod"/>
            </a:pPr>
            <a:r>
              <a:rPr lang="en-US" dirty="0"/>
              <a:t>          </a:t>
            </a:r>
            <a:r>
              <a:rPr lang="en-US"/>
              <a:t>Input </a:t>
            </a:r>
            <a:r>
              <a:rPr lang="en-US" smtClean="0"/>
              <a:t>data again</a:t>
            </a:r>
            <a:endParaRPr lang="en-US" dirty="0"/>
          </a:p>
          <a:p>
            <a:pPr marL="0" indent="0">
              <a:buNone/>
            </a:pPr>
            <a:endParaRPr lang="en-US" dirty="0"/>
          </a:p>
        </p:txBody>
      </p:sp>
    </p:spTree>
    <p:extLst>
      <p:ext uri="{BB962C8B-B14F-4D97-AF65-F5344CB8AC3E}">
        <p14:creationId xmlns:p14="http://schemas.microsoft.com/office/powerpoint/2010/main" val="3037709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Flags – ANY pattern</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Set flag to False</a:t>
            </a:r>
          </a:p>
          <a:p>
            <a:pPr marL="514350" indent="-514350">
              <a:buFont typeface="+mj-lt"/>
              <a:buAutoNum type="arabicPeriod"/>
            </a:pPr>
            <a:r>
              <a:rPr lang="en-US" dirty="0" smtClean="0"/>
              <a:t>Code to provide data to check (loop or series of if statements)</a:t>
            </a:r>
          </a:p>
          <a:p>
            <a:pPr marL="457200" lvl="1" indent="0">
              <a:buNone/>
            </a:pPr>
            <a:r>
              <a:rPr lang="en-US" dirty="0" smtClean="0"/>
              <a:t>	If condition to flag is detected</a:t>
            </a:r>
          </a:p>
          <a:p>
            <a:pPr marL="914400" lvl="2" indent="0">
              <a:buNone/>
            </a:pPr>
            <a:r>
              <a:rPr lang="en-US" dirty="0" smtClean="0"/>
              <a:t>	Set flag to True</a:t>
            </a:r>
          </a:p>
          <a:p>
            <a:pPr marL="514350" indent="-514350">
              <a:buFont typeface="+mj-lt"/>
              <a:buAutoNum type="arabicPeriod"/>
            </a:pPr>
            <a:r>
              <a:rPr lang="en-US" dirty="0" smtClean="0"/>
              <a:t>After all data is processed</a:t>
            </a:r>
          </a:p>
          <a:p>
            <a:pPr marL="457200" lvl="1" indent="0">
              <a:buNone/>
            </a:pPr>
            <a:r>
              <a:rPr lang="en-US" dirty="0" smtClean="0"/>
              <a:t>	If flag is True, at least one value with condition has been seen</a:t>
            </a:r>
          </a:p>
          <a:p>
            <a:pPr marL="457200" lvl="1" indent="0">
              <a:buNone/>
            </a:pPr>
            <a:r>
              <a:rPr lang="en-US" dirty="0" smtClean="0"/>
              <a:t>	Else no value with condition has been seen</a:t>
            </a:r>
            <a:endParaRPr lang="en-US" dirty="0"/>
          </a:p>
        </p:txBody>
      </p:sp>
    </p:spTree>
    <p:extLst>
      <p:ext uri="{BB962C8B-B14F-4D97-AF65-F5344CB8AC3E}">
        <p14:creationId xmlns:p14="http://schemas.microsoft.com/office/powerpoint/2010/main" val="18191477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Flags – ALL pattern</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Set flag to True</a:t>
            </a:r>
          </a:p>
          <a:p>
            <a:pPr marL="514350" indent="-514350">
              <a:buFont typeface="+mj-lt"/>
              <a:buAutoNum type="arabicPeriod"/>
            </a:pPr>
            <a:r>
              <a:rPr lang="en-US" dirty="0" smtClean="0"/>
              <a:t>Code to process data (while or series of if statements)</a:t>
            </a:r>
          </a:p>
          <a:p>
            <a:pPr marL="457200" lvl="1" indent="0">
              <a:buNone/>
            </a:pPr>
            <a:r>
              <a:rPr lang="en-US" dirty="0" smtClean="0"/>
              <a:t>If condition to check does NOT hold, set flag to False</a:t>
            </a:r>
          </a:p>
          <a:p>
            <a:pPr marL="457200" lvl="1" indent="0">
              <a:buNone/>
            </a:pPr>
            <a:r>
              <a:rPr lang="en-US" dirty="0"/>
              <a:t>	</a:t>
            </a:r>
            <a:r>
              <a:rPr lang="en-US" dirty="0" smtClean="0"/>
              <a:t>(note that this if does NOT have an else!)</a:t>
            </a:r>
          </a:p>
          <a:p>
            <a:pPr marL="514350" indent="-514350">
              <a:buFont typeface="+mj-lt"/>
              <a:buAutoNum type="arabicPeriod"/>
            </a:pPr>
            <a:r>
              <a:rPr lang="en-US" dirty="0"/>
              <a:t>After all data is processed</a:t>
            </a:r>
          </a:p>
          <a:p>
            <a:pPr marL="457200" lvl="1" indent="0">
              <a:buNone/>
            </a:pPr>
            <a:r>
              <a:rPr lang="en-US" dirty="0"/>
              <a:t>If flag is True, </a:t>
            </a:r>
            <a:r>
              <a:rPr lang="en-US" dirty="0" smtClean="0"/>
              <a:t>the condition was True for all values seen</a:t>
            </a:r>
            <a:endParaRPr lang="en-US" dirty="0"/>
          </a:p>
          <a:p>
            <a:pPr marL="457200" lvl="1" indent="0">
              <a:buNone/>
            </a:pPr>
            <a:r>
              <a:rPr lang="en-US" dirty="0"/>
              <a:t>Else </a:t>
            </a:r>
            <a:r>
              <a:rPr lang="en-US" dirty="0" smtClean="0"/>
              <a:t>at least one item with the condition False has </a:t>
            </a:r>
            <a:r>
              <a:rPr lang="en-US" dirty="0"/>
              <a:t>been seen</a:t>
            </a:r>
          </a:p>
          <a:p>
            <a:pPr marL="971550" lvl="1"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33903985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Accumulating</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Initialize the accumulator variable to the “empty” state for its data type, that is 0 or 0.0 for numbers, ‘’ (empty string) for strings, [] for lists, etc.</a:t>
            </a:r>
          </a:p>
          <a:p>
            <a:pPr marL="514350" indent="-514350">
              <a:buFont typeface="+mj-lt"/>
              <a:buAutoNum type="arabicPeriod"/>
            </a:pPr>
            <a:r>
              <a:rPr lang="en-US" dirty="0" smtClean="0"/>
              <a:t>Process all the data as needed in loops, etc.</a:t>
            </a:r>
          </a:p>
          <a:p>
            <a:pPr marL="457200" lvl="1" indent="0">
              <a:buNone/>
            </a:pPr>
            <a:r>
              <a:rPr lang="en-US" dirty="0" smtClean="0"/>
              <a:t>Use an accumulating statement  </a:t>
            </a:r>
            <a:r>
              <a:rPr lang="en-US" b="1" dirty="0" smtClean="0"/>
              <a:t>variable operator= expression</a:t>
            </a:r>
            <a:r>
              <a:rPr lang="en-US" dirty="0" smtClean="0"/>
              <a:t>,</a:t>
            </a:r>
          </a:p>
          <a:p>
            <a:pPr marL="457200" lvl="1" indent="0">
              <a:buNone/>
            </a:pPr>
            <a:r>
              <a:rPr lang="en-US" dirty="0"/>
              <a:t>	</a:t>
            </a:r>
            <a:r>
              <a:rPr lang="en-US" dirty="0" smtClean="0"/>
              <a:t>such as x += 1, sentence += word, z -= </a:t>
            </a:r>
            <a:r>
              <a:rPr lang="en-US" dirty="0" err="1" smtClean="0"/>
              <a:t>num</a:t>
            </a:r>
            <a:r>
              <a:rPr lang="en-US" dirty="0" smtClean="0"/>
              <a:t>, </a:t>
            </a:r>
            <a:r>
              <a:rPr lang="en-US" dirty="0" err="1" smtClean="0"/>
              <a:t>datalist</a:t>
            </a:r>
            <a:r>
              <a:rPr lang="en-US" dirty="0" smtClean="0"/>
              <a:t> += item</a:t>
            </a:r>
          </a:p>
          <a:p>
            <a:pPr marL="457200" lvl="1" indent="0">
              <a:buNone/>
            </a:pPr>
            <a:endParaRPr lang="en-US" dirty="0" smtClean="0"/>
          </a:p>
        </p:txBody>
      </p:sp>
    </p:spTree>
    <p:extLst>
      <p:ext uri="{BB962C8B-B14F-4D97-AF65-F5344CB8AC3E}">
        <p14:creationId xmlns:p14="http://schemas.microsoft.com/office/powerpoint/2010/main" val="20506129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Previous - Current</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Obtain the first piece of data, call it previous</a:t>
            </a:r>
          </a:p>
          <a:p>
            <a:pPr marL="514350" indent="-514350">
              <a:buFont typeface="+mj-lt"/>
              <a:buAutoNum type="arabicPeriod"/>
            </a:pPr>
            <a:r>
              <a:rPr lang="en-US" dirty="0" smtClean="0"/>
              <a:t>For all the other items of data</a:t>
            </a:r>
          </a:p>
          <a:p>
            <a:pPr marL="457200" lvl="1" indent="0">
              <a:buNone/>
            </a:pPr>
            <a:r>
              <a:rPr lang="en-US" dirty="0"/>
              <a:t>	</a:t>
            </a:r>
            <a:r>
              <a:rPr lang="en-US" sz="2800" dirty="0" smtClean="0"/>
              <a:t>get another item of data, call it current</a:t>
            </a:r>
          </a:p>
          <a:p>
            <a:pPr marL="0" indent="0">
              <a:buNone/>
            </a:pPr>
            <a:r>
              <a:rPr lang="en-US" dirty="0" smtClean="0"/>
              <a:t>	process data as needed, using both pieces of data </a:t>
            </a:r>
            <a:r>
              <a:rPr lang="en-US" dirty="0" err="1" smtClean="0"/>
              <a:t>prev</a:t>
            </a:r>
            <a:r>
              <a:rPr lang="en-US" dirty="0" smtClean="0"/>
              <a:t> and </a:t>
            </a:r>
            <a:r>
              <a:rPr lang="en-US" dirty="0" err="1" smtClean="0"/>
              <a:t>curr</a:t>
            </a:r>
            <a:endParaRPr lang="en-US" dirty="0" smtClean="0"/>
          </a:p>
          <a:p>
            <a:pPr marL="0" indent="0">
              <a:buNone/>
            </a:pPr>
            <a:r>
              <a:rPr lang="en-US" dirty="0"/>
              <a:t>	</a:t>
            </a:r>
            <a:r>
              <a:rPr lang="en-US" dirty="0" smtClean="0"/>
              <a:t>then move current to previous (previous = current)</a:t>
            </a:r>
            <a:endParaRPr lang="en-US" dirty="0"/>
          </a:p>
        </p:txBody>
      </p:sp>
    </p:spTree>
    <p:extLst>
      <p:ext uri="{BB962C8B-B14F-4D97-AF65-F5344CB8AC3E}">
        <p14:creationId xmlns:p14="http://schemas.microsoft.com/office/powerpoint/2010/main" val="23075502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Traversal (strings and lists) – method 1</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for item in list:</a:t>
            </a:r>
          </a:p>
          <a:p>
            <a:pPr marL="0" indent="0">
              <a:buNone/>
            </a:pPr>
            <a:r>
              <a:rPr lang="en-US" dirty="0"/>
              <a:t> </a:t>
            </a:r>
            <a:r>
              <a:rPr lang="en-US" dirty="0" smtClean="0"/>
              <a:t>       process item  # add it to an accumulator, print it, compare it, etc.</a:t>
            </a:r>
          </a:p>
          <a:p>
            <a:pPr marL="0" indent="0">
              <a:buNone/>
            </a:pPr>
            <a:endParaRPr lang="en-US" dirty="0"/>
          </a:p>
          <a:p>
            <a:pPr marL="0" indent="0">
              <a:buNone/>
            </a:pPr>
            <a:r>
              <a:rPr lang="en-US" dirty="0" smtClean="0"/>
              <a:t>for char in string:</a:t>
            </a:r>
          </a:p>
          <a:p>
            <a:pPr marL="0" indent="0">
              <a:buNone/>
            </a:pPr>
            <a:r>
              <a:rPr lang="en-US" dirty="0"/>
              <a:t>  </a:t>
            </a:r>
            <a:r>
              <a:rPr lang="en-US" dirty="0" smtClean="0"/>
              <a:t>     process char  # same comment as above</a:t>
            </a:r>
          </a:p>
          <a:p>
            <a:pPr marL="0" indent="0">
              <a:buNone/>
            </a:pPr>
            <a:endParaRPr lang="en-US" dirty="0"/>
          </a:p>
          <a:p>
            <a:pPr marL="0" indent="0">
              <a:buNone/>
            </a:pPr>
            <a:r>
              <a:rPr lang="en-US" dirty="0" smtClean="0"/>
              <a:t>Remember that this method does NOT allow you to change the original list or string.  item or char are just temporary variables that hold the data from the list or string so you can use it</a:t>
            </a:r>
          </a:p>
          <a:p>
            <a:pPr marL="0" indent="0">
              <a:buNone/>
            </a:pPr>
            <a:r>
              <a:rPr lang="en-US" dirty="0" smtClean="0"/>
              <a:t>Remember that this method does not know “where” it is in the list or string.</a:t>
            </a:r>
            <a:endParaRPr lang="en-US" dirty="0"/>
          </a:p>
        </p:txBody>
      </p:sp>
    </p:spTree>
    <p:extLst>
      <p:ext uri="{BB962C8B-B14F-4D97-AF65-F5344CB8AC3E}">
        <p14:creationId xmlns:p14="http://schemas.microsoft.com/office/powerpoint/2010/main" val="4031699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Traversal (strings and lists) – method 2</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smtClean="0"/>
              <a:t>for </a:t>
            </a:r>
            <a:r>
              <a:rPr lang="en-US" dirty="0" err="1" smtClean="0"/>
              <a:t>ct</a:t>
            </a:r>
            <a:r>
              <a:rPr lang="en-US" dirty="0" smtClean="0"/>
              <a:t> in range(len(</a:t>
            </a:r>
            <a:r>
              <a:rPr lang="en-US" dirty="0" err="1" smtClean="0"/>
              <a:t>lst</a:t>
            </a:r>
            <a:r>
              <a:rPr lang="en-US" dirty="0" smtClean="0"/>
              <a:t>)):</a:t>
            </a:r>
          </a:p>
          <a:p>
            <a:pPr marL="0" indent="0">
              <a:buNone/>
            </a:pPr>
            <a:r>
              <a:rPr lang="en-US" dirty="0"/>
              <a:t> </a:t>
            </a:r>
            <a:r>
              <a:rPr lang="en-US" dirty="0" smtClean="0"/>
              <a:t>       process </a:t>
            </a:r>
            <a:r>
              <a:rPr lang="en-US" dirty="0" err="1" smtClean="0"/>
              <a:t>lst</a:t>
            </a:r>
            <a:r>
              <a:rPr lang="en-US" dirty="0" smtClean="0"/>
              <a:t>[</a:t>
            </a:r>
            <a:r>
              <a:rPr lang="en-US" dirty="0" err="1" smtClean="0"/>
              <a:t>ct</a:t>
            </a:r>
            <a:r>
              <a:rPr lang="en-US" dirty="0" smtClean="0"/>
              <a:t>] # add it to an accumulator, print it, compare it, etc.</a:t>
            </a:r>
          </a:p>
          <a:p>
            <a:pPr marL="0" indent="0">
              <a:buNone/>
            </a:pPr>
            <a:r>
              <a:rPr lang="en-US" dirty="0" smtClean="0"/>
              <a:t>	# you can also change the list entry by an assignment,  </a:t>
            </a:r>
            <a:r>
              <a:rPr lang="en-US" dirty="0" err="1" smtClean="0"/>
              <a:t>lst</a:t>
            </a:r>
            <a:r>
              <a:rPr lang="en-US" dirty="0" smtClean="0"/>
              <a:t>[</a:t>
            </a:r>
            <a:r>
              <a:rPr lang="en-US" dirty="0" err="1" smtClean="0"/>
              <a:t>ct</a:t>
            </a:r>
            <a:r>
              <a:rPr lang="en-US" dirty="0" smtClean="0"/>
              <a:t>] = …</a:t>
            </a:r>
            <a:endParaRPr lang="en-US" dirty="0"/>
          </a:p>
          <a:p>
            <a:pPr marL="0" indent="0">
              <a:buNone/>
            </a:pPr>
            <a:endParaRPr lang="en-US" dirty="0" smtClean="0"/>
          </a:p>
          <a:p>
            <a:pPr marL="0" indent="0">
              <a:buNone/>
            </a:pPr>
            <a:r>
              <a:rPr lang="en-US" dirty="0" smtClean="0"/>
              <a:t>for </a:t>
            </a:r>
            <a:r>
              <a:rPr lang="en-US" dirty="0" err="1" smtClean="0"/>
              <a:t>ct</a:t>
            </a:r>
            <a:r>
              <a:rPr lang="en-US" dirty="0" smtClean="0"/>
              <a:t> in range(len(string)):</a:t>
            </a:r>
          </a:p>
          <a:p>
            <a:pPr marL="0" indent="0">
              <a:buNone/>
            </a:pPr>
            <a:r>
              <a:rPr lang="en-US" dirty="0"/>
              <a:t>  </a:t>
            </a:r>
            <a:r>
              <a:rPr lang="en-US" dirty="0" smtClean="0"/>
              <a:t>     process string[</a:t>
            </a:r>
            <a:r>
              <a:rPr lang="en-US" dirty="0" err="1" smtClean="0"/>
              <a:t>ct</a:t>
            </a:r>
            <a:r>
              <a:rPr lang="en-US" dirty="0" smtClean="0"/>
              <a:t>]  # same comment as above about processing</a:t>
            </a:r>
          </a:p>
          <a:p>
            <a:pPr marL="0" indent="0">
              <a:buNone/>
            </a:pPr>
            <a:r>
              <a:rPr lang="en-US" dirty="0" smtClean="0"/>
              <a:t># you can NOT change the elements of the string, strings are immutable!</a:t>
            </a:r>
          </a:p>
          <a:p>
            <a:pPr marL="0" indent="0">
              <a:buNone/>
            </a:pPr>
            <a:endParaRPr lang="en-US" dirty="0" smtClean="0"/>
          </a:p>
          <a:p>
            <a:pPr marL="0" indent="0">
              <a:buNone/>
            </a:pPr>
            <a:r>
              <a:rPr lang="en-US" dirty="0" smtClean="0"/>
              <a:t>This method will allow you to move through the list or string in any order you wish, just by manipulating the range function.  </a:t>
            </a:r>
          </a:p>
          <a:p>
            <a:pPr marL="0" indent="0">
              <a:buNone/>
            </a:pPr>
            <a:r>
              <a:rPr lang="en-US" dirty="0" smtClean="0"/>
              <a:t>Use “range(start, stop, step)”</a:t>
            </a:r>
            <a:endParaRPr lang="en-US" dirty="0"/>
          </a:p>
        </p:txBody>
      </p:sp>
    </p:spTree>
    <p:extLst>
      <p:ext uri="{BB962C8B-B14F-4D97-AF65-F5344CB8AC3E}">
        <p14:creationId xmlns:p14="http://schemas.microsoft.com/office/powerpoint/2010/main" val="36446143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336</TotalTime>
  <Words>343</Words>
  <Application>Microsoft Office PowerPoint</Application>
  <PresentationFormat>Widescreen</PresentationFormat>
  <Paragraphs>60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Patterns to KNOW</vt:lpstr>
      <vt:lpstr>Sentinel Logic</vt:lpstr>
      <vt:lpstr>Input (data) validation</vt:lpstr>
      <vt:lpstr>Flags – ANY pattern</vt:lpstr>
      <vt:lpstr>Flags – ALL pattern</vt:lpstr>
      <vt:lpstr>Accumulating</vt:lpstr>
      <vt:lpstr>Previous - Current</vt:lpstr>
      <vt:lpstr>Traversal (strings and lists) – method 1</vt:lpstr>
      <vt:lpstr>Traversal (strings and lists) – method 2</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Patterns to KNOW</dc:title>
  <dc:creator>Debby</dc:creator>
  <cp:lastModifiedBy>Debby</cp:lastModifiedBy>
  <cp:revision>7</cp:revision>
  <dcterms:created xsi:type="dcterms:W3CDTF">2018-07-28T14:23:15Z</dcterms:created>
  <dcterms:modified xsi:type="dcterms:W3CDTF">2020-01-08T20:10:16Z</dcterms:modified>
</cp:coreProperties>
</file>